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 trokut 6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5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3"/>
                </a:solidFill>
              </a:defRPr>
            </a:lvl1pPr>
            <a:extLst/>
          </a:lstStyle>
          <a:p>
            <a:pPr>
              <a:defRPr/>
            </a:pPr>
            <a:fld id="{D47B78DA-23BB-4BA9-A876-26B657DD758E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6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F50490-D5DC-429B-BA6D-0585DC3333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1174-0EA9-4CC9-B599-8CCC78D8DFC7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3B1C-AB54-4187-9A29-ED824E1952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980728"/>
            <a:ext cx="1777470" cy="4886673"/>
          </a:xfrm>
        </p:spPr>
        <p:txBody>
          <a:bodyPr vert="eaVert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324600" cy="4814664"/>
          </a:xfrm>
        </p:spPr>
        <p:txBody>
          <a:bodyPr vert="eaVert"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AE86-8E13-4661-9A0B-88ECC05746D4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4A0-4B76-4BB3-BE38-E805DF9EC2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A31F-DFBF-4DB0-893F-0E2A33867D63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5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DF48-74D9-4961-BF35-E1E5F70F35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5B3073-D7E6-403E-9CDE-720CFBF736E8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7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6436B1-CB2C-472D-866B-41A3AA19BC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C897-A263-4BA0-96BE-A4B44B50CCDF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F2B5-0711-4F3E-A07F-1A0A538E30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D6F4-74C3-41BA-83CE-EF9457D50ED3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8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C7CCF-A809-4B42-AF95-57229AA8F6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8047-33CF-4936-9DAD-EDB5F77CCCF5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FAD8-DB6E-43DB-BB39-2245AEC58D3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CD63-7B4B-4537-9528-538050E7CA9B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3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7499D-70CC-4F5A-95F1-685BEBAEAE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2767-9BAC-4C28-826C-9FE871242ABB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6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3FEE-A434-40A8-B48F-A68B646553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učno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kutni trokut 10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ni poveznik 11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evron 12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evron 13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908720"/>
            <a:ext cx="86868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7845EE6-1A09-4840-86B8-6C94E4D67AA7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12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3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EDA7E75-6055-4C7A-B2DA-29B476E7174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5BEC73-FE74-47F4-BD81-EA9EC9D2E532}" type="datetimeFigureOut">
              <a:rPr lang="sr-Latn-CS"/>
              <a:pPr>
                <a:defRPr/>
              </a:pPr>
              <a:t>19.8.2014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AA1568-AE3E-425E-82F9-1A32AA62A7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8" r:id="rId2"/>
    <p:sldLayoutId id="2147483977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8" r:id="rId9"/>
    <p:sldLayoutId id="2147483974" r:id="rId10"/>
    <p:sldLayoutId id="21474839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just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just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just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0" i="1" dirty="0" smtClean="0"/>
              <a:t>Nastavna jedinica: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1.6. Usporedni i slijedni ulazno-izlazni pristupi računala</a:t>
            </a:r>
            <a:br>
              <a:rPr lang="hr-HR" sz="3600" dirty="0" smtClean="0"/>
            </a:br>
            <a:r>
              <a:rPr lang="hr-HR" sz="3600" dirty="0" smtClean="0"/>
              <a:t>1.7. Svojstva računala</a:t>
            </a:r>
            <a:endParaRPr lang="hr-HR" sz="3600" dirty="0"/>
          </a:p>
        </p:txBody>
      </p:sp>
      <p:sp>
        <p:nvSpPr>
          <p:cNvPr id="5123" name="Podnaslov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hr-HR" sz="2000" b="1" smtClean="0"/>
              <a:t>Nastavna cjelina:</a:t>
            </a:r>
            <a:r>
              <a:rPr lang="hr-HR" sz="2000" smtClean="0"/>
              <a:t/>
            </a:r>
            <a:br>
              <a:rPr lang="hr-HR" sz="2000" smtClean="0"/>
            </a:br>
            <a:r>
              <a:rPr lang="hr-HR" sz="2000" smtClean="0"/>
              <a:t>1. Osnove IKT-a</a:t>
            </a:r>
          </a:p>
          <a:p>
            <a:pPr marR="0"/>
            <a:r>
              <a:rPr lang="hr-HR" sz="2000" b="1" smtClean="0"/>
              <a:t>Kataloška tema:</a:t>
            </a:r>
            <a:br>
              <a:rPr lang="hr-HR" sz="2000" b="1" smtClean="0"/>
            </a:br>
            <a:r>
              <a:rPr lang="hr-HR" sz="2000" smtClean="0"/>
              <a:t>1.6. Usporedni i slijedni ulazno-izlazni pristupi računala</a:t>
            </a:r>
          </a:p>
          <a:p>
            <a:pPr marR="0"/>
            <a:r>
              <a:rPr lang="hr-HR" sz="2000" smtClean="0"/>
              <a:t>1.7. Svojstva računala</a:t>
            </a:r>
          </a:p>
          <a:p>
            <a:pPr marR="0"/>
            <a:endParaRPr lang="hr-HR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avokutnik 1"/>
          <p:cNvSpPr>
            <a:spLocks noChangeArrowheads="1"/>
          </p:cNvSpPr>
          <p:nvPr/>
        </p:nvSpPr>
        <p:spPr bwMode="auto">
          <a:xfrm>
            <a:off x="395288" y="1412875"/>
            <a:ext cx="604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>
                <a:latin typeface="Calibri" pitchFamily="34" charset="0"/>
              </a:rPr>
              <a:t>Kako saznati brzinu procesora? </a:t>
            </a:r>
          </a:p>
        </p:txBody>
      </p:sp>
      <p:pic>
        <p:nvPicPr>
          <p:cNvPr id="14339" name="Picture 2" descr="C:\Users\Win7\Desktop\4kanic2\slike_5.1_8.1\MP8_slike\1.24.tiff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053" y="2781300"/>
            <a:ext cx="638505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ravokutnik 1"/>
          <p:cNvSpPr>
            <a:spLocks noChangeArrowheads="1"/>
          </p:cNvSpPr>
          <p:nvPr/>
        </p:nvSpPr>
        <p:spPr bwMode="auto">
          <a:xfrm>
            <a:off x="250825" y="1412875"/>
            <a:ext cx="5510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>
                <a:latin typeface="Calibri" pitchFamily="34" charset="0"/>
              </a:rPr>
              <a:t>Kapacitet radnog spremnika </a:t>
            </a:r>
          </a:p>
        </p:txBody>
      </p:sp>
      <p:pic>
        <p:nvPicPr>
          <p:cNvPr id="15363" name="Picture 2" descr="C:\Users\Win7\Desktop\4kanic2\slike_5.1_8.1\MP8_slike\1.25.tiff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896" y="2060575"/>
            <a:ext cx="6712346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Pravokutnik 3"/>
          <p:cNvSpPr>
            <a:spLocks noChangeArrowheads="1"/>
          </p:cNvSpPr>
          <p:nvPr/>
        </p:nvSpPr>
        <p:spPr bwMode="auto">
          <a:xfrm>
            <a:off x="827088" y="5300663"/>
            <a:ext cx="4752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Calibri" pitchFamily="34" charset="0"/>
              </a:rPr>
              <a:t>Radna memorija može se proširivati. Sastavljena je od nekoliko modula.</a:t>
            </a:r>
          </a:p>
          <a:p>
            <a:r>
              <a:rPr lang="hr-HR" sz="2000">
                <a:latin typeface="Calibri" pitchFamily="34" charset="0"/>
              </a:rPr>
              <a:t>Dodavanjem modula povećavamo kapacitet radnog spremnika. </a:t>
            </a:r>
          </a:p>
        </p:txBody>
      </p:sp>
      <p:pic>
        <p:nvPicPr>
          <p:cNvPr id="21507" name="Picture 3" descr="C:\Users\Win7\Desktop\4kanic2\slike_5.1_8.1\MP8_slike\1.26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97840" y="4365625"/>
            <a:ext cx="2920395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avokutnik 1"/>
          <p:cNvSpPr>
            <a:spLocks noChangeArrowheads="1"/>
          </p:cNvSpPr>
          <p:nvPr/>
        </p:nvSpPr>
        <p:spPr bwMode="auto">
          <a:xfrm>
            <a:off x="179388" y="1196975"/>
            <a:ext cx="896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600">
                <a:latin typeface="Calibri" pitchFamily="34" charset="0"/>
              </a:rPr>
              <a:t>Kapacitet osnovnoga pomoćnog spremnika tvrdog diska </a:t>
            </a:r>
            <a:endParaRPr lang="hr-HR" sz="3600">
              <a:latin typeface="Calibri" pitchFamily="34" charset="0"/>
            </a:endParaRPr>
          </a:p>
        </p:txBody>
      </p:sp>
      <p:pic>
        <p:nvPicPr>
          <p:cNvPr id="16387" name="Picture 2" descr="C:\Users\Win7\Desktop\4kanic2\slike_5.1_8.1\MP8_slike\1.27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44" y="2492375"/>
            <a:ext cx="442304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Pravokutnik 4"/>
          <p:cNvSpPr>
            <a:spLocks noChangeArrowheads="1"/>
          </p:cNvSpPr>
          <p:nvPr/>
        </p:nvSpPr>
        <p:spPr bwMode="auto">
          <a:xfrm>
            <a:off x="4140200" y="2708275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-</a:t>
            </a:r>
            <a:r>
              <a:rPr lang="sv-SE"/>
              <a:t>Tvrdi disk može biti podijeljen na nekoliko logičkih dijelova (particija</a:t>
            </a:r>
            <a:r>
              <a:rPr lang="hr-HR"/>
              <a:t>)</a:t>
            </a:r>
          </a:p>
        </p:txBody>
      </p:sp>
      <p:sp>
        <p:nvSpPr>
          <p:cNvPr id="16389" name="Pravokutnik 5"/>
          <p:cNvSpPr>
            <a:spLocks noChangeArrowheads="1"/>
          </p:cNvSpPr>
          <p:nvPr/>
        </p:nvSpPr>
        <p:spPr bwMode="auto">
          <a:xfrm>
            <a:off x="3492500" y="59499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alibri" pitchFamily="34" charset="0"/>
              </a:rPr>
              <a:t>-</a:t>
            </a:r>
            <a:r>
              <a:rPr lang="vi-VN"/>
              <a:t>Računalo može imati nekoliko ugrađenih diskova. </a:t>
            </a:r>
            <a:endParaRPr lang="hr-HR">
              <a:latin typeface="Calibri" pitchFamily="34" charset="0"/>
            </a:endParaRPr>
          </a:p>
        </p:txBody>
      </p:sp>
      <p:pic>
        <p:nvPicPr>
          <p:cNvPr id="16390" name="Picture 2" descr="C:\Users\Win7\Desktop\4kanic2\slike_5.1_8.1\MP8_slike\1.29.tiff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6462" y="3429000"/>
            <a:ext cx="3731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Win7\Desktop\4kanic2\slike_5.1_8.1\MP8_slike\1.28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7022" y="2349500"/>
            <a:ext cx="4967881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Pravokutnik 2"/>
          <p:cNvSpPr>
            <a:spLocks noChangeArrowheads="1"/>
          </p:cNvSpPr>
          <p:nvPr/>
        </p:nvSpPr>
        <p:spPr bwMode="auto">
          <a:xfrm>
            <a:off x="611188" y="1341438"/>
            <a:ext cx="441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>
                <a:latin typeface="Calibri" pitchFamily="34" charset="0"/>
              </a:rPr>
              <a:t>SSD (</a:t>
            </a:r>
            <a:r>
              <a:rPr lang="hr-HR" sz="3600" i="1">
                <a:latin typeface="Calibri" pitchFamily="34" charset="0"/>
              </a:rPr>
              <a:t>Solid State Drive) </a:t>
            </a:r>
            <a:endParaRPr lang="hr-HR" sz="3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avokutnik 1"/>
          <p:cNvSpPr>
            <a:spLocks noChangeArrowheads="1"/>
          </p:cNvSpPr>
          <p:nvPr/>
        </p:nvSpPr>
        <p:spPr bwMode="auto">
          <a:xfrm>
            <a:off x="2339975" y="1844675"/>
            <a:ext cx="6985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>
                <a:latin typeface="Calibri" pitchFamily="34" charset="0"/>
              </a:rPr>
              <a:t>S</a:t>
            </a:r>
            <a:r>
              <a:rPr lang="vi-VN" sz="2800"/>
              <a:t>ve komponente računala moraju biti kvalitetne i, što je jednako važno, međusobno usklađene. </a:t>
            </a:r>
            <a:endParaRPr lang="hr-HR" sz="2800">
              <a:latin typeface="Calibri" pitchFamily="34" charset="0"/>
            </a:endParaRPr>
          </a:p>
          <a:p>
            <a:endParaRPr lang="hr-HR" sz="2800">
              <a:latin typeface="Calibri" pitchFamily="34" charset="0"/>
            </a:endParaRPr>
          </a:p>
          <a:p>
            <a:r>
              <a:rPr lang="vi-VN" sz="2800"/>
              <a:t>Brzina rada procesora treba biti usklađena s brzinom RAM-a i matične ploče. </a:t>
            </a:r>
            <a:endParaRPr lang="hr-HR" sz="2800">
              <a:latin typeface="Calibri" pitchFamily="34" charset="0"/>
            </a:endParaRPr>
          </a:p>
        </p:txBody>
      </p:sp>
      <p:pic>
        <p:nvPicPr>
          <p:cNvPr id="18435" name="Picture 2" descr="http://www.bevezetem.hu/images/1205/felkialtoj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23161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k 4"/>
          <p:cNvSpPr/>
          <p:nvPr/>
        </p:nvSpPr>
        <p:spPr>
          <a:xfrm>
            <a:off x="1187450" y="1628775"/>
            <a:ext cx="6048375" cy="4103688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solidFill>
                  <a:schemeClr val="tx1"/>
                </a:solidFill>
              </a:rPr>
              <a:t>Osnovna su svojstva računala: brzina procesora, kapacitet radnog spremnika (RAM), kapacitet tvrdog diska i brzina prijenosa podataka.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solidFill>
                  <a:schemeClr val="tx1"/>
                </a:solidFill>
              </a:rPr>
              <a:t> Za bolje rezultate rada računala bitno je sve komponente uskladiti. 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19459" name="Pravokutnik 1"/>
          <p:cNvSpPr>
            <a:spLocks noChangeArrowheads="1"/>
          </p:cNvSpPr>
          <p:nvPr/>
        </p:nvSpPr>
        <p:spPr bwMode="auto">
          <a:xfrm>
            <a:off x="323850" y="1341438"/>
            <a:ext cx="3113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>
                <a:latin typeface="Calibri" pitchFamily="34" charset="0"/>
              </a:rPr>
              <a:t>Što smo naučili </a:t>
            </a:r>
          </a:p>
        </p:txBody>
      </p:sp>
      <p:cxnSp>
        <p:nvCxnSpPr>
          <p:cNvPr id="4" name="Kutni poveznik 3"/>
          <p:cNvCxnSpPr>
            <a:stCxn id="19459" idx="1"/>
          </p:cNvCxnSpPr>
          <p:nvPr/>
        </p:nvCxnSpPr>
        <p:spPr>
          <a:xfrm rot="10800000" flipH="1" flipV="1">
            <a:off x="323850" y="1663700"/>
            <a:ext cx="1727200" cy="1333500"/>
          </a:xfrm>
          <a:prstGeom prst="bentConnector3">
            <a:avLst>
              <a:gd name="adj1" fmla="val -13228"/>
            </a:avLst>
          </a:prstGeom>
          <a:ln w="3492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Users\Win7\Desktop\4kanic2\slike_5.1_8.1\MP8_slike\2.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652963"/>
            <a:ext cx="1011237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Oblik 16"/>
          <p:cNvCxnSpPr>
            <a:stCxn id="1026" idx="2"/>
          </p:cNvCxnSpPr>
          <p:nvPr/>
        </p:nvCxnSpPr>
        <p:spPr>
          <a:xfrm rot="5400000">
            <a:off x="2351088" y="1646237"/>
            <a:ext cx="877888" cy="27733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utni poveznik 18"/>
          <p:cNvCxnSpPr/>
          <p:nvPr/>
        </p:nvCxnSpPr>
        <p:spPr>
          <a:xfrm>
            <a:off x="4211638" y="2852738"/>
            <a:ext cx="1944687" cy="431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9" name="Grupa 46"/>
          <p:cNvGrpSpPr>
            <a:grpSpLocks/>
          </p:cNvGrpSpPr>
          <p:nvPr/>
        </p:nvGrpSpPr>
        <p:grpSpPr bwMode="auto">
          <a:xfrm>
            <a:off x="0" y="1268413"/>
            <a:ext cx="9144000" cy="5389562"/>
            <a:chOff x="0" y="1268760"/>
            <a:chExt cx="9144000" cy="5388796"/>
          </a:xfrm>
        </p:grpSpPr>
        <p:pic>
          <p:nvPicPr>
            <p:cNvPr id="6158" name="Picture 2" descr="C:\Users\Win7\Desktop\4kanic2\slike_5.1_8.1\MP8_slike\2.1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1268760"/>
              <a:ext cx="1656184" cy="132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3" descr="C:\Users\Win7\Desktop\4kanic2\slike_5.1_8.1\MP8_slike\2.7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2636912"/>
              <a:ext cx="1835696" cy="137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4" descr="C:\Users\Win7\Desktop\4kanic2\slike_5.1_8.1\MP8_slike\2.8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4365104"/>
              <a:ext cx="1187624" cy="890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5" descr="C:\Users\Win7\Desktop\4kanic2\slike_5.1_8.1\MP8_slike\2.9.tif"/>
            <p:cNvPicPr>
              <a:picLocks noChangeAspect="1" noChangeArrowheads="1"/>
            </p:cNvPicPr>
            <p:nvPr/>
          </p:nvPicPr>
          <p:blipFill>
            <a:blip r:embed="rId6" cstate="print"/>
            <a:srcRect b="68022"/>
            <a:stretch>
              <a:fillRect/>
            </a:stretch>
          </p:blipFill>
          <p:spPr bwMode="auto">
            <a:xfrm>
              <a:off x="2771800" y="4509120"/>
              <a:ext cx="1512168" cy="415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46455" t="38660" r="10310" b="12201"/>
            <a:stretch>
              <a:fillRect/>
            </a:stretch>
          </p:blipFill>
          <p:spPr bwMode="auto">
            <a:xfrm>
              <a:off x="4319464" y="3573016"/>
              <a:ext cx="4824536" cy="308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Pravokutnik 14"/>
            <p:cNvSpPr/>
            <p:nvPr/>
          </p:nvSpPr>
          <p:spPr>
            <a:xfrm>
              <a:off x="5364163" y="2852860"/>
              <a:ext cx="1295400" cy="576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Vanjski uređaji</a:t>
              </a:r>
              <a:endParaRPr lang="hr-HR" dirty="0"/>
            </a:p>
          </p:txBody>
        </p:sp>
        <p:sp>
          <p:nvSpPr>
            <p:cNvPr id="22" name="Pravokutnik 21"/>
            <p:cNvSpPr/>
            <p:nvPr/>
          </p:nvSpPr>
          <p:spPr>
            <a:xfrm>
              <a:off x="4284663" y="3573482"/>
              <a:ext cx="1079500" cy="4317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ULAZNI</a:t>
              </a:r>
              <a:endParaRPr lang="hr-HR" dirty="0"/>
            </a:p>
          </p:txBody>
        </p:sp>
        <p:sp>
          <p:nvSpPr>
            <p:cNvPr id="23" name="Pravokutnik 22"/>
            <p:cNvSpPr/>
            <p:nvPr/>
          </p:nvSpPr>
          <p:spPr>
            <a:xfrm>
              <a:off x="5651500" y="3573482"/>
              <a:ext cx="1081088" cy="4317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IZLAZNI</a:t>
              </a:r>
              <a:endParaRPr lang="hr-HR" dirty="0"/>
            </a:p>
          </p:txBody>
        </p:sp>
        <p:sp>
          <p:nvSpPr>
            <p:cNvPr id="24" name="Pravokutnik 23"/>
            <p:cNvSpPr/>
            <p:nvPr/>
          </p:nvSpPr>
          <p:spPr>
            <a:xfrm>
              <a:off x="7019925" y="3429040"/>
              <a:ext cx="1439863" cy="576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VANJSKE MEMORIJE</a:t>
              </a:r>
              <a:endParaRPr lang="hr-HR" dirty="0"/>
            </a:p>
          </p:txBody>
        </p:sp>
        <p:sp>
          <p:nvSpPr>
            <p:cNvPr id="25" name="Pravokutnik 24"/>
            <p:cNvSpPr/>
            <p:nvPr/>
          </p:nvSpPr>
          <p:spPr>
            <a:xfrm>
              <a:off x="2771775" y="2636991"/>
              <a:ext cx="2520950" cy="3603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dirty="0"/>
                <a:t>SKLOPOVLJE(HARDWARE)</a:t>
              </a:r>
              <a:endParaRPr lang="hr-HR" sz="1600" dirty="0"/>
            </a:p>
          </p:txBody>
        </p:sp>
        <p:sp>
          <p:nvSpPr>
            <p:cNvPr id="26" name="Pravokutnik 25"/>
            <p:cNvSpPr/>
            <p:nvPr/>
          </p:nvSpPr>
          <p:spPr>
            <a:xfrm>
              <a:off x="0" y="2852860"/>
              <a:ext cx="1152525" cy="576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dirty="0"/>
                <a:t>SREDIŠNJA JEDINICA</a:t>
              </a:r>
              <a:endParaRPr lang="hr-HR" sz="1600" dirty="0"/>
            </a:p>
          </p:txBody>
        </p:sp>
      </p:grpSp>
      <p:cxnSp>
        <p:nvCxnSpPr>
          <p:cNvPr id="28" name="Kutni poveznik 27"/>
          <p:cNvCxnSpPr>
            <a:stCxn id="1027" idx="2"/>
            <a:endCxn id="1029" idx="0"/>
          </p:cNvCxnSpPr>
          <p:nvPr/>
        </p:nvCxnSpPr>
        <p:spPr>
          <a:xfrm rot="16200000" flipH="1">
            <a:off x="2568575" y="3549650"/>
            <a:ext cx="495300" cy="1422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blik 29"/>
          <p:cNvCxnSpPr>
            <a:stCxn id="1027" idx="2"/>
            <a:endCxn id="1028" idx="3"/>
          </p:cNvCxnSpPr>
          <p:nvPr/>
        </p:nvCxnSpPr>
        <p:spPr>
          <a:xfrm rot="5400000">
            <a:off x="1373981" y="4079082"/>
            <a:ext cx="796925" cy="6651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blik 32"/>
          <p:cNvCxnSpPr/>
          <p:nvPr/>
        </p:nvCxnSpPr>
        <p:spPr>
          <a:xfrm>
            <a:off x="1042988" y="5084763"/>
            <a:ext cx="1350962" cy="622300"/>
          </a:xfrm>
          <a:prstGeom prst="bentConnector3">
            <a:avLst>
              <a:gd name="adj1" fmla="val 60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blik 34"/>
          <p:cNvCxnSpPr/>
          <p:nvPr/>
        </p:nvCxnSpPr>
        <p:spPr>
          <a:xfrm rot="5400000">
            <a:off x="561975" y="5135563"/>
            <a:ext cx="549275" cy="5937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kstniOkvir 35"/>
          <p:cNvSpPr txBox="1">
            <a:spLocks noChangeArrowheads="1"/>
          </p:cNvSpPr>
          <p:nvPr/>
        </p:nvSpPr>
        <p:spPr bwMode="auto">
          <a:xfrm>
            <a:off x="0" y="4365625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alibri" pitchFamily="34" charset="0"/>
              </a:rPr>
              <a:t>CPU</a:t>
            </a:r>
          </a:p>
        </p:txBody>
      </p:sp>
      <p:sp>
        <p:nvSpPr>
          <p:cNvPr id="6155" name="TekstniOkvir 36"/>
          <p:cNvSpPr txBox="1">
            <a:spLocks noChangeArrowheads="1"/>
          </p:cNvSpPr>
          <p:nvPr/>
        </p:nvSpPr>
        <p:spPr bwMode="auto">
          <a:xfrm>
            <a:off x="2411413" y="4005263"/>
            <a:ext cx="1116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600">
                <a:latin typeface="Calibri" pitchFamily="34" charset="0"/>
              </a:rPr>
              <a:t>GLAVNA </a:t>
            </a:r>
          </a:p>
          <a:p>
            <a:r>
              <a:rPr lang="hr-HR" sz="1600">
                <a:latin typeface="Calibri" pitchFamily="34" charset="0"/>
              </a:rPr>
              <a:t>MEMORIJA</a:t>
            </a:r>
          </a:p>
        </p:txBody>
      </p:sp>
      <p:sp>
        <p:nvSpPr>
          <p:cNvPr id="6156" name="TekstniOkvir 37"/>
          <p:cNvSpPr txBox="1">
            <a:spLocks noChangeArrowheads="1"/>
          </p:cNvSpPr>
          <p:nvPr/>
        </p:nvSpPr>
        <p:spPr bwMode="auto">
          <a:xfrm>
            <a:off x="0" y="5661025"/>
            <a:ext cx="13319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>
                <a:latin typeface="Calibri" pitchFamily="34" charset="0"/>
              </a:rPr>
              <a:t>ARITMETIČKO-LOGIČKA</a:t>
            </a:r>
          </a:p>
          <a:p>
            <a:r>
              <a:rPr lang="hr-HR" sz="1400">
                <a:latin typeface="Calibri" pitchFamily="34" charset="0"/>
              </a:rPr>
              <a:t>JEDINICA</a:t>
            </a:r>
          </a:p>
        </p:txBody>
      </p:sp>
      <p:sp>
        <p:nvSpPr>
          <p:cNvPr id="6157" name="TekstniOkvir 45"/>
          <p:cNvSpPr txBox="1">
            <a:spLocks noChangeArrowheads="1"/>
          </p:cNvSpPr>
          <p:nvPr/>
        </p:nvSpPr>
        <p:spPr bwMode="auto">
          <a:xfrm>
            <a:off x="1547813" y="5661025"/>
            <a:ext cx="1920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400">
                <a:latin typeface="Calibri" pitchFamily="34" charset="0"/>
              </a:rPr>
              <a:t>UPRAVLJAČKA JEDINICA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avokutnik 3"/>
          <p:cNvSpPr>
            <a:spLocks noChangeArrowheads="1"/>
          </p:cNvSpPr>
          <p:nvPr/>
        </p:nvSpPr>
        <p:spPr bwMode="auto">
          <a:xfrm>
            <a:off x="971550" y="1628775"/>
            <a:ext cx="64087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>
                <a:latin typeface="Calibri" pitchFamily="34" charset="0"/>
              </a:rPr>
              <a:t>Unutar računala podatci su prikazani električnim digitalnim signalima u binarnom obliku (1) i (0). </a:t>
            </a:r>
          </a:p>
          <a:p>
            <a:endParaRPr lang="hr-HR" sz="2800">
              <a:latin typeface="Calibri" pitchFamily="34" charset="0"/>
            </a:endParaRPr>
          </a:p>
          <a:p>
            <a:endParaRPr lang="hr-HR" sz="2800">
              <a:latin typeface="Calibri" pitchFamily="34" charset="0"/>
            </a:endParaRPr>
          </a:p>
          <a:p>
            <a:r>
              <a:rPr lang="hr-HR" sz="2800">
                <a:latin typeface="Calibri" pitchFamily="34" charset="0"/>
              </a:rPr>
              <a:t>Razmjene podataka unutar računala zapravo su razmjene stanja bitova (jedinica i nula).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Kako se prenose podatci? </a:t>
            </a:r>
            <a:endParaRPr lang="hr-HR" dirty="0"/>
          </a:p>
        </p:txBody>
      </p:sp>
      <p:pic>
        <p:nvPicPr>
          <p:cNvPr id="8195" name="Picture 2" descr="C:\Users\Win7\Desktop\4kanic2\slike_5.1_8.1\MP8_slike\1.15.tiff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276475"/>
            <a:ext cx="3736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Users\Win7\Desktop\4kanic2\slike_5.1_8.1\MP8_slike\1.16.tiff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16338"/>
            <a:ext cx="316865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Win7\Desktop\4kanic2\slike_5.1_8.1\MP8_slike\1.17.tiff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644900"/>
            <a:ext cx="32416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Pravokutnik 6"/>
          <p:cNvSpPr>
            <a:spLocks noChangeArrowheads="1"/>
          </p:cNvSpPr>
          <p:nvPr/>
        </p:nvSpPr>
        <p:spPr bwMode="auto">
          <a:xfrm>
            <a:off x="5435600" y="227647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alibri" pitchFamily="34" charset="0"/>
              </a:rPr>
              <a:t>Električni impuls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n7\Desktop\4kanic2\slike_5.1_8.1\MP8_slike\90893696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785" y="3573463"/>
            <a:ext cx="251446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Slijedan (serijski) prijenos podataka </a:t>
            </a:r>
            <a:endParaRPr lang="hr-HR" dirty="0"/>
          </a:p>
        </p:txBody>
      </p:sp>
      <p:pic>
        <p:nvPicPr>
          <p:cNvPr id="9220" name="Picture 2" descr="C:\Users\Win7\Desktop\4kanic2\slike_5.1_8.1\MP8_slike\1.18.tiff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141663"/>
            <a:ext cx="6089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Pravokutnik 5"/>
          <p:cNvSpPr>
            <a:spLocks noChangeArrowheads="1"/>
          </p:cNvSpPr>
          <p:nvPr/>
        </p:nvSpPr>
        <p:spPr bwMode="auto">
          <a:xfrm>
            <a:off x="1403350" y="2276475"/>
            <a:ext cx="6180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-</a:t>
            </a:r>
            <a:r>
              <a:rPr lang="pl-PL" sz="2400" b="1">
                <a:latin typeface="Calibri" pitchFamily="34" charset="0"/>
              </a:rPr>
              <a:t>bitove možemo prenijeti samo jedan po jedan </a:t>
            </a:r>
            <a:endParaRPr lang="hr-HR" sz="2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Win7\Desktop\4kanic2\slike_5.1_8.1\MP8_slike\19374925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5158" y="4005263"/>
            <a:ext cx="332699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Usporedan prijenos podataka </a:t>
            </a:r>
            <a:endParaRPr lang="hr-HR" dirty="0"/>
          </a:p>
        </p:txBody>
      </p:sp>
      <p:sp>
        <p:nvSpPr>
          <p:cNvPr id="10244" name="Pravokutnik 3"/>
          <p:cNvSpPr>
            <a:spLocks noChangeArrowheads="1"/>
          </p:cNvSpPr>
          <p:nvPr/>
        </p:nvSpPr>
        <p:spPr bwMode="auto">
          <a:xfrm>
            <a:off x="2195513" y="2133600"/>
            <a:ext cx="4095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>
                <a:latin typeface="Calibri" pitchFamily="34" charset="0"/>
              </a:rPr>
              <a:t>-istodobni prijenos više bitova </a:t>
            </a:r>
          </a:p>
        </p:txBody>
      </p:sp>
      <p:pic>
        <p:nvPicPr>
          <p:cNvPr id="10245" name="Picture 2" descr="C:\Users\Win7\Desktop\4kanic2\slike_5.1_8.1\MP8_slike\1.20.tiff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708275"/>
            <a:ext cx="3175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USB (</a:t>
            </a:r>
            <a:r>
              <a:rPr lang="hr-HR" i="1" dirty="0" err="1" smtClean="0"/>
              <a:t>Universal</a:t>
            </a:r>
            <a:r>
              <a:rPr lang="hr-HR" i="1" dirty="0" smtClean="0"/>
              <a:t> </a:t>
            </a:r>
            <a:r>
              <a:rPr lang="hr-HR" i="1" dirty="0" err="1" smtClean="0"/>
              <a:t>Serial</a:t>
            </a:r>
            <a:r>
              <a:rPr lang="hr-HR" i="1" dirty="0" smtClean="0"/>
              <a:t> Bus) </a:t>
            </a:r>
            <a:endParaRPr lang="hr-HR" dirty="0"/>
          </a:p>
        </p:txBody>
      </p:sp>
      <p:pic>
        <p:nvPicPr>
          <p:cNvPr id="4098" name="Picture 2" descr="C:\Users\Win7\Desktop\4kanic2\slike_5.1_8.1\MP8_slike\1.22.t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1978" y="3860800"/>
            <a:ext cx="3801119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Win7\Desktop\4kanic2\slike_5.1_8.1\MP8_slike\1.23.t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8966" y="2060848"/>
            <a:ext cx="2885000" cy="192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SVOJSTVA RAČUNALA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12291" name="Pravokutnik 3"/>
          <p:cNvSpPr>
            <a:spLocks noChangeArrowheads="1"/>
          </p:cNvSpPr>
          <p:nvPr/>
        </p:nvSpPr>
        <p:spPr bwMode="auto">
          <a:xfrm>
            <a:off x="1908175" y="2565400"/>
            <a:ext cx="61737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/>
              <a:t>Brzina i kvaliteta rada računala ovisi o kvaliteti njegovih komponenata te njihovoj međusobnoj usklađenosti (procesoru, memoriji, grafičkoj kartici, sabirnicama). </a:t>
            </a:r>
            <a:endParaRPr lang="hr-HR" sz="2800">
              <a:latin typeface="Calibri" pitchFamily="34" charset="0"/>
            </a:endParaRPr>
          </a:p>
        </p:txBody>
      </p:sp>
      <p:pic>
        <p:nvPicPr>
          <p:cNvPr id="12292" name="Picture 2" descr="http://www.bevezetem.hu/images/1205/felkialtoj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938"/>
            <a:ext cx="1914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avokutnik 3"/>
          <p:cNvSpPr>
            <a:spLocks noChangeArrowheads="1"/>
          </p:cNvSpPr>
          <p:nvPr/>
        </p:nvSpPr>
        <p:spPr bwMode="auto">
          <a:xfrm>
            <a:off x="323850" y="1412875"/>
            <a:ext cx="409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>
                <a:latin typeface="Calibri" pitchFamily="34" charset="0"/>
              </a:rPr>
              <a:t>Brzina rada računala </a:t>
            </a:r>
          </a:p>
        </p:txBody>
      </p:sp>
      <p:sp>
        <p:nvSpPr>
          <p:cNvPr id="13315" name="Pravokutnik 4"/>
          <p:cNvSpPr>
            <a:spLocks noChangeArrowheads="1"/>
          </p:cNvSpPr>
          <p:nvPr/>
        </p:nvSpPr>
        <p:spPr bwMode="auto">
          <a:xfrm>
            <a:off x="539750" y="2492375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latin typeface="Calibri" pitchFamily="34" charset="0"/>
              </a:rPr>
              <a:t>Osnovna jedinica je 1 Hz </a:t>
            </a:r>
            <a:endParaRPr lang="hr-HR" sz="2800">
              <a:latin typeface="Calibri" pitchFamily="34" charset="0"/>
            </a:endParaRPr>
          </a:p>
        </p:txBody>
      </p:sp>
      <p:sp>
        <p:nvSpPr>
          <p:cNvPr id="13316" name="Pravokutnik 5"/>
          <p:cNvSpPr>
            <a:spLocks noChangeArrowheads="1"/>
          </p:cNvSpPr>
          <p:nvPr/>
        </p:nvSpPr>
        <p:spPr bwMode="auto">
          <a:xfrm>
            <a:off x="3132138" y="4508500"/>
            <a:ext cx="2822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alibri" pitchFamily="34" charset="0"/>
              </a:rPr>
              <a:t>Naziv jedinica većih od 1 Hz </a:t>
            </a:r>
          </a:p>
        </p:txBody>
      </p:sp>
      <p:graphicFrame>
        <p:nvGraphicFramePr>
          <p:cNvPr id="7" name="Rezervirano mjesto sadržaja 4"/>
          <p:cNvGraphicFramePr>
            <a:graphicFrameLocks/>
          </p:cNvGraphicFramePr>
          <p:nvPr/>
        </p:nvGraphicFramePr>
        <p:xfrm>
          <a:off x="179388" y="3141663"/>
          <a:ext cx="8186738" cy="140208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4093369"/>
                <a:gridCol w="4093369"/>
              </a:tblGrid>
              <a:tr h="26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/>
                        <a:t>1Hz</a:t>
                      </a:r>
                      <a:endParaRPr lang="hr-HR" sz="2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/>
                        <a:t>1jedna operacija u sekundi</a:t>
                      </a:r>
                      <a:endParaRPr lang="hr-HR" sz="2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/>
                        <a:t>1KHz</a:t>
                      </a:r>
                      <a:endParaRPr lang="hr-HR" sz="2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/>
                        <a:t>1000 Hz</a:t>
                      </a:r>
                      <a:endParaRPr lang="hr-HR" sz="2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/>
                        <a:t>1MH</a:t>
                      </a:r>
                      <a:r>
                        <a:rPr lang="hr-HR" sz="2000" baseline="-25000" dirty="0"/>
                        <a:t>Z</a:t>
                      </a:r>
                      <a:endParaRPr lang="hr-HR" sz="2000" baseline="-25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/>
                        <a:t>1000 KHz = 1.000.000 Hz</a:t>
                      </a:r>
                      <a:endParaRPr lang="hr-HR" sz="2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/>
                        <a:t>1GH</a:t>
                      </a:r>
                      <a:r>
                        <a:rPr lang="hr-HR" sz="2000" baseline="-25000" dirty="0"/>
                        <a:t>Z</a:t>
                      </a:r>
                      <a:endParaRPr lang="hr-HR" sz="2000" baseline="-25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/>
                        <a:t>1000 </a:t>
                      </a:r>
                      <a:r>
                        <a:rPr lang="hr-HR" sz="2000" dirty="0" err="1"/>
                        <a:t>MHz</a:t>
                      </a:r>
                      <a:r>
                        <a:rPr lang="hr-HR" sz="2000" dirty="0"/>
                        <a:t> = 1.000.000.000 Hz</a:t>
                      </a:r>
                      <a:endParaRPr lang="hr-HR" sz="2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334" name="Pravokutnik 7"/>
          <p:cNvSpPr>
            <a:spLocks noChangeArrowheads="1"/>
          </p:cNvSpPr>
          <p:nvPr/>
        </p:nvSpPr>
        <p:spPr bwMode="auto">
          <a:xfrm>
            <a:off x="395288" y="5300663"/>
            <a:ext cx="8208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Calibri" pitchFamily="34" charset="0"/>
              </a:rPr>
              <a:t>-</a:t>
            </a:r>
            <a:r>
              <a:rPr lang="vi-VN" sz="2000"/>
              <a:t>ovisi o </a:t>
            </a:r>
            <a:r>
              <a:rPr lang="vi-VN" sz="2000" b="1"/>
              <a:t>unutarnjoj građi </a:t>
            </a:r>
            <a:r>
              <a:rPr lang="vi-VN" sz="2000"/>
              <a:t>(generaciji) procesora </a:t>
            </a:r>
            <a:endParaRPr lang="hr-HR" sz="2000">
              <a:latin typeface="Calibri" pitchFamily="34" charset="0"/>
            </a:endParaRPr>
          </a:p>
          <a:p>
            <a:r>
              <a:rPr lang="hr-HR" sz="2000" b="1">
                <a:latin typeface="Calibri" pitchFamily="34" charset="0"/>
              </a:rPr>
              <a:t>-</a:t>
            </a:r>
            <a:r>
              <a:rPr lang="vi-VN" sz="2000" b="1"/>
              <a:t> veličini registra </a:t>
            </a:r>
            <a:r>
              <a:rPr lang="vi-VN" sz="2000"/>
              <a:t>odnosno broju bitova koje procesor može obraditi u jednom taktu. </a:t>
            </a:r>
            <a:endParaRPr lang="hr-HR" sz="2000">
              <a:latin typeface="Calibri" pitchFamily="34" charset="0"/>
            </a:endParaRPr>
          </a:p>
        </p:txBody>
      </p:sp>
      <p:cxnSp>
        <p:nvCxnSpPr>
          <p:cNvPr id="12" name="Oblik 11"/>
          <p:cNvCxnSpPr>
            <a:stCxn id="13314" idx="1"/>
          </p:cNvCxnSpPr>
          <p:nvPr/>
        </p:nvCxnSpPr>
        <p:spPr>
          <a:xfrm rot="10800000" flipH="1" flipV="1">
            <a:off x="323850" y="1736725"/>
            <a:ext cx="576263" cy="3492500"/>
          </a:xfrm>
          <a:prstGeom prst="bentConnector4">
            <a:avLst>
              <a:gd name="adj1" fmla="val -39683"/>
              <a:gd name="adj2" fmla="val 83182"/>
            </a:avLst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_MP8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Tema_MP8</Template>
  <TotalTime>100</TotalTime>
  <Words>298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Wingdings 3</vt:lpstr>
      <vt:lpstr>Verdana</vt:lpstr>
      <vt:lpstr>Wingdings 2</vt:lpstr>
      <vt:lpstr>Times New Roman</vt:lpstr>
      <vt:lpstr>Tema_MP8</vt:lpstr>
      <vt:lpstr>Nastavna jedinica: 1.6. Usporedni i slijedni ulazno-izlazni pristupi računala 1.7. Svojstva računala</vt:lpstr>
      <vt:lpstr>Slide 2</vt:lpstr>
      <vt:lpstr>Slide 3</vt:lpstr>
      <vt:lpstr>Kako se prenose podatci? </vt:lpstr>
      <vt:lpstr>Slijedan (serijski) prijenos podataka </vt:lpstr>
      <vt:lpstr>Usporedan prijenos podataka </vt:lpstr>
      <vt:lpstr>USB (Universal Serial Bus) </vt:lpstr>
      <vt:lpstr> SVOJSTVA RAČUNALA  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Win7</dc:creator>
  <cp:lastModifiedBy>sk-jradigovic</cp:lastModifiedBy>
  <cp:revision>13</cp:revision>
  <dcterms:created xsi:type="dcterms:W3CDTF">2014-07-30T08:47:30Z</dcterms:created>
  <dcterms:modified xsi:type="dcterms:W3CDTF">2014-08-19T13:17:56Z</dcterms:modified>
</cp:coreProperties>
</file>