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313" r:id="rId3"/>
    <p:sldId id="314" r:id="rId4"/>
    <p:sldId id="316" r:id="rId5"/>
    <p:sldId id="315" r:id="rId6"/>
    <p:sldId id="308" r:id="rId7"/>
    <p:sldId id="287" r:id="rId8"/>
    <p:sldId id="288" r:id="rId9"/>
    <p:sldId id="289" r:id="rId10"/>
    <p:sldId id="260" r:id="rId11"/>
  </p:sldIdLst>
  <p:sldSz cx="9144000" cy="6858000" type="screen4x3"/>
  <p:notesSz cx="7102475" cy="10234613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21" autoAdjust="0"/>
  </p:normalViewPr>
  <p:slideViewPr>
    <p:cSldViewPr>
      <p:cViewPr>
        <p:scale>
          <a:sx n="94" d="100"/>
          <a:sy n="94" d="100"/>
        </p:scale>
        <p:origin x="-1284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22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/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/>
            </a:lvl2pPr>
            <a:lvl3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000"/>
            </a:lvl3pPr>
            <a:lvl4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1800"/>
            </a:lvl4pPr>
            <a:lvl5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1600"/>
            </a:lvl5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94BCF14-A84D-4C66-9F5B-AF53FF504DA2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009BBDD-0E9A-4A19-A6C2-D8237D2BDC69}" type="datetimeFigureOut">
              <a:rPr lang="hr-HR" smtClean="0"/>
              <a:pPr/>
              <a:t>17.9.2019.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net.hr/e-dnevnik" TargetMode="External"/><Relationship Id="rId2" Type="http://schemas.openxmlformats.org/officeDocument/2006/relationships/hyperlink" Target="https://ocjene.skole.hr/pocetna/prijav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AAI@Edu.h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 descr="Zaslonski isječci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1202"/>
            <a:ext cx="8064896" cy="6455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06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Obavijest o izostancima djeteta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Uvođenjem e-Dnevnika ostvareni su i </a:t>
            </a:r>
            <a:r>
              <a:rPr lang="hr-HR" dirty="0" smtClean="0"/>
              <a:t>tehnički </a:t>
            </a:r>
            <a:r>
              <a:rPr lang="vi-VN" dirty="0" smtClean="0"/>
              <a:t>preduvjeti da elektroničkom poštom</a:t>
            </a:r>
            <a:r>
              <a:rPr lang="hr-HR" dirty="0" smtClean="0"/>
              <a:t> </a:t>
            </a:r>
            <a:r>
              <a:rPr lang="vi-VN" dirty="0" smtClean="0"/>
              <a:t>dobiva</a:t>
            </a:r>
            <a:r>
              <a:rPr lang="hr-HR" dirty="0" smtClean="0"/>
              <a:t>te</a:t>
            </a:r>
            <a:r>
              <a:rPr lang="vi-VN" dirty="0" smtClean="0"/>
              <a:t> obavijesti o izostancima djeteta.</a:t>
            </a:r>
            <a:endParaRPr lang="hr-HR" dirty="0" smtClean="0"/>
          </a:p>
          <a:p>
            <a:r>
              <a:rPr lang="hr-HR" dirty="0" smtClean="0"/>
              <a:t>Potrebno je dostaviti razrednicima adrese e-pošte roditelja.</a:t>
            </a:r>
          </a:p>
          <a:p>
            <a:r>
              <a:rPr lang="hr-HR" dirty="0" smtClean="0"/>
              <a:t>Obavijesti se automatski šalju svaki dan u 9 ujutro za izostanke iz prethodnog dana.</a:t>
            </a:r>
          </a:p>
          <a:p>
            <a:pPr lvl="1"/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204163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Što je e-Dnevnik?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sz="3600" dirty="0"/>
              <a:t>Web aplikacija za vođenje razredne knjige u</a:t>
            </a:r>
            <a:r>
              <a:rPr lang="hr-HR" sz="3600" dirty="0"/>
              <a:t> </a:t>
            </a:r>
            <a:r>
              <a:rPr lang="vi-VN" sz="3600" dirty="0"/>
              <a:t>elektroničkom obliku</a:t>
            </a:r>
          </a:p>
          <a:p>
            <a:r>
              <a:rPr lang="vi-VN" sz="3600" dirty="0"/>
              <a:t>Razvijen u CARNetu 2011. godine</a:t>
            </a:r>
          </a:p>
          <a:p>
            <a:r>
              <a:rPr lang="hr-HR" sz="3600" dirty="0"/>
              <a:t>Trenutno ga koristi 540 škola</a:t>
            </a:r>
            <a:endParaRPr lang="vi-VN" sz="3600" dirty="0"/>
          </a:p>
          <a:p>
            <a:r>
              <a:rPr lang="vi-VN" sz="3600" dirty="0" smtClean="0">
                <a:solidFill>
                  <a:schemeClr val="accent1"/>
                </a:solidFill>
              </a:rPr>
              <a:t>Prvenstveno </a:t>
            </a:r>
            <a:r>
              <a:rPr lang="vi-VN" sz="3600" dirty="0">
                <a:solidFill>
                  <a:schemeClr val="accent1"/>
                </a:solidFill>
              </a:rPr>
              <a:t>alat za </a:t>
            </a:r>
            <a:r>
              <a:rPr lang="vi-VN" sz="3600" dirty="0" smtClean="0">
                <a:solidFill>
                  <a:schemeClr val="accent1"/>
                </a:solidFill>
              </a:rPr>
              <a:t>nastavnike</a:t>
            </a:r>
            <a:endParaRPr lang="hr-HR" sz="3600" dirty="0" smtClean="0">
              <a:solidFill>
                <a:schemeClr val="accent1"/>
              </a:solidFill>
            </a:endParaRPr>
          </a:p>
          <a:p>
            <a:r>
              <a:rPr lang="hr-HR" sz="3600" dirty="0" smtClean="0"/>
              <a:t>Sigurnost je na identična sigurnosti bankovnih sustava</a:t>
            </a:r>
            <a:endParaRPr lang="hr-HR" sz="3600" dirty="0"/>
          </a:p>
        </p:txBody>
      </p:sp>
    </p:spTree>
    <p:extLst>
      <p:ext uri="{BB962C8B-B14F-4D97-AF65-F5344CB8AC3E}">
        <p14:creationId xmlns:p14="http://schemas.microsoft.com/office/powerpoint/2010/main" val="312130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e-Dnevnik za učenike i roditelje</a:t>
            </a:r>
            <a:endParaRPr lang="hr-HR" dirty="0"/>
          </a:p>
        </p:txBody>
      </p:sp>
      <p:sp>
        <p:nvSpPr>
          <p:cNvPr id="15" name="Rezervirano mjesto sadržaja 14"/>
          <p:cNvSpPr>
            <a:spLocks noGrp="1"/>
          </p:cNvSpPr>
          <p:nvPr>
            <p:ph idx="1"/>
          </p:nvPr>
        </p:nvSpPr>
        <p:spPr>
          <a:xfrm>
            <a:off x="457200" y="1600200"/>
            <a:ext cx="5770984" cy="4800600"/>
          </a:xfrm>
        </p:spPr>
        <p:txBody>
          <a:bodyPr>
            <a:normAutofit fontScale="85000" lnSpcReduction="20000"/>
          </a:bodyPr>
          <a:lstStyle/>
          <a:p>
            <a:r>
              <a:rPr lang="hr-HR" sz="3200" dirty="0" smtClean="0"/>
              <a:t>Adresa na webu: </a:t>
            </a:r>
            <a:r>
              <a:rPr lang="hr-HR" sz="3200" dirty="0" smtClean="0">
                <a:hlinkClick r:id="rId2"/>
              </a:rPr>
              <a:t>ocjene.skole.hr</a:t>
            </a:r>
            <a:r>
              <a:rPr lang="hr-HR" sz="3200" dirty="0" smtClean="0"/>
              <a:t> </a:t>
            </a:r>
          </a:p>
          <a:p>
            <a:r>
              <a:rPr lang="hr-HR" sz="3200" dirty="0" smtClean="0"/>
              <a:t>W</a:t>
            </a:r>
            <a:r>
              <a:rPr lang="vi-VN" sz="3200" dirty="0" smtClean="0"/>
              <a:t>eb </a:t>
            </a:r>
            <a:r>
              <a:rPr lang="vi-VN" sz="3200" dirty="0"/>
              <a:t>aplikacija koja </a:t>
            </a:r>
            <a:r>
              <a:rPr lang="hr-HR" sz="3200" dirty="0" smtClean="0"/>
              <a:t>omogućuje </a:t>
            </a:r>
            <a:r>
              <a:rPr lang="vi-VN" sz="3200" dirty="0" smtClean="0"/>
              <a:t>pregled </a:t>
            </a:r>
            <a:r>
              <a:rPr lang="vi-VN" sz="3200" dirty="0" smtClean="0">
                <a:solidFill>
                  <a:schemeClr val="accent1"/>
                </a:solidFill>
              </a:rPr>
              <a:t>ocjena</a:t>
            </a:r>
            <a:r>
              <a:rPr lang="vi-VN" sz="3200" dirty="0">
                <a:solidFill>
                  <a:schemeClr val="accent1"/>
                </a:solidFill>
              </a:rPr>
              <a:t>, izostanaka</a:t>
            </a:r>
            <a:r>
              <a:rPr lang="hr-HR" sz="3200" dirty="0">
                <a:solidFill>
                  <a:schemeClr val="accent1"/>
                </a:solidFill>
              </a:rPr>
              <a:t>, bilješki, popisa lektire i rasporeda pisanih provjera </a:t>
            </a:r>
            <a:r>
              <a:rPr lang="vi-VN" sz="3200" dirty="0" smtClean="0"/>
              <a:t>koje </a:t>
            </a:r>
            <a:r>
              <a:rPr lang="vi-VN" sz="3200" dirty="0"/>
              <a:t>su upisali nastavnici u e-Dnevnik </a:t>
            </a:r>
            <a:r>
              <a:rPr lang="vi-VN" sz="3200" dirty="0" smtClean="0"/>
              <a:t>sustav</a:t>
            </a:r>
            <a:endParaRPr lang="hr-HR" sz="3200" dirty="0" smtClean="0"/>
          </a:p>
          <a:p>
            <a:r>
              <a:rPr lang="hr-HR" sz="3200" dirty="0" smtClean="0"/>
              <a:t>Upute </a:t>
            </a:r>
            <a:r>
              <a:rPr lang="hr-HR" sz="3200" dirty="0"/>
              <a:t>za rad: </a:t>
            </a:r>
            <a:r>
              <a:rPr lang="hr-HR" sz="3200" dirty="0">
                <a:hlinkClick r:id="rId3"/>
              </a:rPr>
              <a:t>http://</a:t>
            </a:r>
            <a:r>
              <a:rPr lang="hr-HR" sz="3200" dirty="0" smtClean="0">
                <a:hlinkClick r:id="rId3"/>
              </a:rPr>
              <a:t>www.carnet.hr/e-dnevnik</a:t>
            </a:r>
            <a:endParaRPr lang="hr-HR" sz="3200" dirty="0" smtClean="0"/>
          </a:p>
        </p:txBody>
      </p:sp>
      <p:pic>
        <p:nvPicPr>
          <p:cNvPr id="1026" name="Picture 2" descr="C:\Users\B\Downloads\banneri\za ucenike\164x255-e-D_ucenici_6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276" y="2609729"/>
            <a:ext cx="15621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662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ocjene.skole.hr</a:t>
            </a:r>
            <a:endParaRPr lang="hr-HR" dirty="0"/>
          </a:p>
        </p:txBody>
      </p:sp>
      <p:pic>
        <p:nvPicPr>
          <p:cNvPr id="4" name="Rezervirano mjesto sadržaja 3" descr="Zaslonski isječci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315" y="1600200"/>
            <a:ext cx="7463769" cy="4800600"/>
          </a:xfrm>
        </p:spPr>
      </p:pic>
    </p:spTree>
    <p:extLst>
      <p:ext uri="{BB962C8B-B14F-4D97-AF65-F5344CB8AC3E}">
        <p14:creationId xmlns:p14="http://schemas.microsoft.com/office/powerpoint/2010/main" val="291403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Pristup za učenike</a:t>
            </a:r>
            <a:endParaRPr lang="hr-HR" dirty="0"/>
          </a:p>
        </p:txBody>
      </p:sp>
      <p:sp>
        <p:nvSpPr>
          <p:cNvPr id="15" name="Rezervirano mjesto sadržaja 1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dirty="0" smtClean="0"/>
              <a:t>Učenici </a:t>
            </a:r>
            <a:r>
              <a:rPr lang="vi-VN" dirty="0"/>
              <a:t>se prijavljuju </a:t>
            </a:r>
            <a:r>
              <a:rPr lang="vi-VN" dirty="0" smtClean="0"/>
              <a:t>svojim </a:t>
            </a:r>
            <a:r>
              <a:rPr lang="hr-HR" dirty="0" err="1" smtClean="0"/>
              <a:t>CARNetovim</a:t>
            </a:r>
            <a:r>
              <a:rPr lang="hr-HR" dirty="0" smtClean="0"/>
              <a:t> </a:t>
            </a:r>
            <a:r>
              <a:rPr lang="vi-VN" dirty="0" smtClean="0"/>
              <a:t>elektroničkim</a:t>
            </a:r>
            <a:r>
              <a:rPr lang="hr-HR" dirty="0" smtClean="0"/>
              <a:t> </a:t>
            </a:r>
            <a:r>
              <a:rPr lang="vi-VN" dirty="0" smtClean="0"/>
              <a:t>identitetom </a:t>
            </a:r>
            <a:r>
              <a:rPr lang="vi-VN" dirty="0"/>
              <a:t>(npr. pero.peric@skole.hr) u sustavu </a:t>
            </a:r>
            <a:r>
              <a:rPr lang="vi-VN" dirty="0" smtClean="0">
                <a:hlinkClick r:id="rId2"/>
              </a:rPr>
              <a:t>AAI@Edu.hr</a:t>
            </a:r>
            <a:endParaRPr lang="hr-HR" dirty="0" smtClean="0"/>
          </a:p>
          <a:p>
            <a:r>
              <a:rPr lang="hr-HR" dirty="0" smtClean="0"/>
              <a:t>Ukoliko ga nemaju elektronički identitet mogu dobiti u administraciji škole</a:t>
            </a:r>
          </a:p>
          <a:p>
            <a:r>
              <a:rPr lang="hr-HR" dirty="0" smtClean="0">
                <a:solidFill>
                  <a:schemeClr val="accent1"/>
                </a:solidFill>
              </a:rPr>
              <a:t>Sve unesene podatke vide u realnom vremenu</a:t>
            </a:r>
            <a:endParaRPr lang="hr-HR" dirty="0">
              <a:solidFill>
                <a:schemeClr val="accent1"/>
              </a:solidFill>
            </a:endParaRPr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476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Pristup za roditelje</a:t>
            </a:r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Pristup je dozvoljen korisnicima s elektroničkim identitetom u sustavu NIAS (e-Građani).</a:t>
            </a:r>
          </a:p>
          <a:p>
            <a:pPr lvl="1"/>
            <a:r>
              <a:rPr lang="hr-HR" dirty="0" smtClean="0"/>
              <a:t>Korisnički identitet može zatražiti svaki građanin u poslovnicama FINA-e.</a:t>
            </a:r>
            <a:endParaRPr lang="pl-PL" dirty="0" smtClean="0"/>
          </a:p>
          <a:p>
            <a:r>
              <a:rPr lang="pl-PL" dirty="0" smtClean="0"/>
              <a:t>Uvid u podatke djeteta moguć je pod uvjetom da je razrednik u e-Dnevniku ispravno evidentirao dodatne podatke o roditeljima.</a:t>
            </a:r>
          </a:p>
          <a:p>
            <a:pPr lvl="1"/>
            <a:r>
              <a:rPr lang="pl-PL" dirty="0" smtClean="0"/>
              <a:t>Roditelji koji su prijavljeni u sustav e-Građani  i žele koristiti ovu uslugu moraju razredniku dostaviti svoj OIB.</a:t>
            </a:r>
          </a:p>
          <a:p>
            <a:r>
              <a:rPr lang="pl-PL" dirty="0" smtClean="0">
                <a:solidFill>
                  <a:schemeClr val="accent1"/>
                </a:solidFill>
              </a:rPr>
              <a:t>Podaci su prikazani s vremenskim odmakom od 48 sati iz pedagoških razloga.</a:t>
            </a:r>
          </a:p>
        </p:txBody>
      </p:sp>
    </p:spTree>
    <p:extLst>
      <p:ext uri="{BB962C8B-B14F-4D97-AF65-F5344CB8AC3E}">
        <p14:creationId xmlns:p14="http://schemas.microsoft.com/office/powerpoint/2010/main" val="309371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46" t="10417" r="23914" b="5605"/>
          <a:stretch/>
        </p:blipFill>
        <p:spPr bwMode="auto">
          <a:xfrm>
            <a:off x="986701" y="-27384"/>
            <a:ext cx="732971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455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45" t="32508" r="23916" b="16021"/>
          <a:stretch/>
        </p:blipFill>
        <p:spPr bwMode="auto">
          <a:xfrm>
            <a:off x="-36512" y="692696"/>
            <a:ext cx="9144000" cy="5504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531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27" t="10328" r="23227" b="13553"/>
          <a:stretch/>
        </p:blipFill>
        <p:spPr bwMode="auto">
          <a:xfrm>
            <a:off x="1044195" y="72008"/>
            <a:ext cx="7344229" cy="6525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76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usjedno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sjednost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1155</TotalTime>
  <Words>234</Words>
  <Application>Microsoft Office PowerPoint</Application>
  <PresentationFormat>Prikaz na zaslonu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1" baseType="lpstr">
      <vt:lpstr>Susjednost</vt:lpstr>
      <vt:lpstr>PowerPointova prezentacija</vt:lpstr>
      <vt:lpstr>Što je e-Dnevnik?</vt:lpstr>
      <vt:lpstr>e-Dnevnik za učenike i roditelje</vt:lpstr>
      <vt:lpstr>ocjene.skole.hr</vt:lpstr>
      <vt:lpstr>Pristup za učenike</vt:lpstr>
      <vt:lpstr>Pristup za roditelje</vt:lpstr>
      <vt:lpstr>PowerPointova prezentacija</vt:lpstr>
      <vt:lpstr>PowerPointova prezentacija</vt:lpstr>
      <vt:lpstr>PowerPointova prezentacija</vt:lpstr>
      <vt:lpstr>Obavijest o izostancima djeteta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e-Dnevnik aplikacija</dc:title>
  <dc:creator>Domagoj</dc:creator>
  <cp:lastModifiedBy>PP_PC</cp:lastModifiedBy>
  <cp:revision>102</cp:revision>
  <cp:lastPrinted>2015-10-07T12:22:34Z</cp:lastPrinted>
  <dcterms:created xsi:type="dcterms:W3CDTF">2013-06-30T11:37:10Z</dcterms:created>
  <dcterms:modified xsi:type="dcterms:W3CDTF">2019-09-17T11:19:21Z</dcterms:modified>
</cp:coreProperties>
</file>